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handoutMasterIdLst>
    <p:handoutMasterId r:id="rId27"/>
  </p:handoutMasterIdLst>
  <p:sldIdLst>
    <p:sldId id="256" r:id="rId3"/>
    <p:sldId id="275" r:id="rId4"/>
    <p:sldId id="270" r:id="rId5"/>
    <p:sldId id="257" r:id="rId6"/>
    <p:sldId id="259" r:id="rId7"/>
    <p:sldId id="264" r:id="rId8"/>
    <p:sldId id="260" r:id="rId9"/>
    <p:sldId id="272" r:id="rId10"/>
    <p:sldId id="258" r:id="rId11"/>
    <p:sldId id="273" r:id="rId12"/>
    <p:sldId id="261" r:id="rId13"/>
    <p:sldId id="266" r:id="rId14"/>
    <p:sldId id="274" r:id="rId15"/>
    <p:sldId id="277" r:id="rId16"/>
    <p:sldId id="281" r:id="rId17"/>
    <p:sldId id="283" r:id="rId18"/>
    <p:sldId id="265" r:id="rId19"/>
    <p:sldId id="278" r:id="rId20"/>
    <p:sldId id="279" r:id="rId21"/>
    <p:sldId id="268" r:id="rId22"/>
    <p:sldId id="271" r:id="rId23"/>
    <p:sldId id="262" r:id="rId24"/>
    <p:sldId id="280" r:id="rId2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3BFC6-4C85-48FC-8218-71829FC95DA7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2EE87-4310-4907-99F4-74E0822093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861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9F5B-8DE2-4184-AAB6-442FFC86C4C1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1848E-FF04-4384-982E-93C972C24E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409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0F366-5B4D-4872-A1B8-2123B79F072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320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0F366-5B4D-4872-A1B8-2123B79F072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2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39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59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9226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3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4877616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468191"/>
          </a:xfrm>
          <a:prstGeom prst="rect">
            <a:avLst/>
          </a:prstGeom>
          <a:solidFill>
            <a:srgbClr val="001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1" y="186102"/>
            <a:ext cx="1197687" cy="12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957645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075787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254885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5258363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CA1EE-ADD9-4848-9F1A-A3C7130431FF}" type="datetime1">
              <a:rPr lang="en-US" smtClean="0"/>
              <a:t>5/18/2017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Shane Pill AFL High Performance Course December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BD2C5-F106-423A-B5F1-3F9D0FD44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3652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0829899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628662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3437724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B722C-31AD-47B1-B7C3-BAF25B465966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4C5F-6DB7-47CB-8E18-A8F81418AF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4533059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8342" y="6117299"/>
            <a:ext cx="2739813" cy="51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4869161"/>
            <a:ext cx="3360373" cy="523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 smtClean="0"/>
              <a:t>Name of 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1316766"/>
            <a:ext cx="6912768" cy="1974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 smtClean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03568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2284" y="476946"/>
            <a:ext cx="10363200" cy="79181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alt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12284" y="1412776"/>
            <a:ext cx="10363200" cy="4104456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5019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2284" y="476946"/>
            <a:ext cx="10363200" cy="79181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altLang="en-US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2284" y="1412776"/>
            <a:ext cx="10363200" cy="4104456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3460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footer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2284" y="476946"/>
            <a:ext cx="10363200" cy="79181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altLang="en-US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2284" y="1412776"/>
            <a:ext cx="10363200" cy="4104456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33942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94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91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493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285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35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599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45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523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5FF3C-7E10-4C97-8BA3-B103501DCE92}" type="datetimeFigureOut">
              <a:rPr lang="en-AU" smtClean="0"/>
              <a:t>18/05/2017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12A3D-3543-49D0-A505-9BCBAB4629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1813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7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ane.pill@flinders.edu.a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4869" y="567559"/>
            <a:ext cx="65374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solidFill>
                  <a:schemeClr val="accent4"/>
                </a:solidFill>
                <a:latin typeface="Palatino Linotype" panose="02040502050505030304" pitchFamily="18" charset="0"/>
              </a:rPr>
              <a:t>Shane Pill</a:t>
            </a:r>
          </a:p>
          <a:p>
            <a:r>
              <a:rPr lang="en-AU" sz="2400" b="1" dirty="0" smtClean="0">
                <a:solidFill>
                  <a:schemeClr val="accent4"/>
                </a:solidFill>
                <a:latin typeface="Palatino Linotype" panose="02040502050505030304" pitchFamily="18" charset="0"/>
                <a:hlinkClick r:id="rId3"/>
              </a:rPr>
              <a:t>shane.pill@flinders.edu.au</a:t>
            </a:r>
            <a:endParaRPr lang="en-AU" sz="2400" b="1" dirty="0" smtClean="0">
              <a:solidFill>
                <a:schemeClr val="accent4"/>
              </a:solidFill>
              <a:latin typeface="Palatino Linotype" panose="02040502050505030304" pitchFamily="18" charset="0"/>
            </a:endParaRPr>
          </a:p>
          <a:p>
            <a:r>
              <a:rPr lang="en-AU" sz="2400" b="1" dirty="0" smtClean="0">
                <a:solidFill>
                  <a:schemeClr val="accent4"/>
                </a:solidFill>
                <a:latin typeface="Palatino Linotype" panose="02040502050505030304" pitchFamily="18" charset="0"/>
              </a:rPr>
              <a:t>http://www.flinders.edu.au/people/shane.pill</a:t>
            </a:r>
            <a:endParaRPr lang="en-AU" sz="2400" b="1" dirty="0">
              <a:solidFill>
                <a:schemeClr val="accent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57890"/>
            <a:ext cx="4603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" y="0"/>
            <a:ext cx="2412124" cy="1534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34510"/>
            <a:ext cx="4088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err="1"/>
              <a:t>Fontys</a:t>
            </a:r>
            <a:r>
              <a:rPr lang="en-AU" b="1" dirty="0"/>
              <a:t> </a:t>
            </a:r>
            <a:r>
              <a:rPr lang="en-AU" b="1" dirty="0" err="1"/>
              <a:t>Sporthogeschool</a:t>
            </a:r>
            <a:r>
              <a:rPr lang="en-AU" b="1" dirty="0"/>
              <a:t> </a:t>
            </a:r>
            <a:endParaRPr lang="en-AU" b="1" dirty="0" smtClean="0"/>
          </a:p>
          <a:p>
            <a:r>
              <a:rPr lang="en-AU" b="1" dirty="0" smtClean="0"/>
              <a:t>Eindhoven</a:t>
            </a:r>
          </a:p>
          <a:p>
            <a:r>
              <a:rPr lang="en-AU" b="1" dirty="0" smtClean="0"/>
              <a:t>May 19</a:t>
            </a:r>
            <a:r>
              <a:rPr lang="en-AU" b="1" baseline="30000" dirty="0" smtClean="0"/>
              <a:t>th</a:t>
            </a:r>
            <a:r>
              <a:rPr lang="en-AU" b="1" dirty="0" smtClean="0"/>
              <a:t> 2017</a:t>
            </a:r>
            <a:endParaRPr lang="en-AU" b="1" dirty="0"/>
          </a:p>
        </p:txBody>
      </p:sp>
      <p:sp>
        <p:nvSpPr>
          <p:cNvPr id="7" name="Rectangle 6"/>
          <p:cNvSpPr/>
          <p:nvPr/>
        </p:nvSpPr>
        <p:spPr>
          <a:xfrm>
            <a:off x="7325710" y="5202621"/>
            <a:ext cx="3058511" cy="714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35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8338"/>
            <a:ext cx="615906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chemeClr val="bg1"/>
                </a:solidFill>
              </a:rPr>
              <a:t>The Game Sense </a:t>
            </a:r>
            <a:r>
              <a:rPr lang="en-US" sz="4400" b="1" dirty="0" smtClean="0">
                <a:solidFill>
                  <a:schemeClr val="bg1"/>
                </a:solidFill>
              </a:rPr>
              <a:t>equation</a:t>
            </a:r>
          </a:p>
          <a:p>
            <a:pPr lvl="0"/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(Pill, 2013, p. 7)</a:t>
            </a:r>
            <a:endParaRPr lang="en-AU" sz="2000" b="1" dirty="0">
              <a:solidFill>
                <a:schemeClr val="bg1"/>
              </a:solidFill>
            </a:endParaRPr>
          </a:p>
          <a:p>
            <a:pPr lvl="0"/>
            <a:r>
              <a:rPr lang="en-US" sz="4400" b="1" dirty="0">
                <a:solidFill>
                  <a:schemeClr val="bg1"/>
                </a:solidFill>
              </a:rPr>
              <a:t> </a:t>
            </a:r>
            <a:r>
              <a:rPr lang="en-US" sz="3200" b="1" dirty="0">
                <a:solidFill>
                  <a:srgbClr val="002060"/>
                </a:solidFill>
                <a:latin typeface="Tw Cen MT Condensed" panose="020B0606020104020203" pitchFamily="34" charset="0"/>
              </a:rPr>
              <a:t>	</a:t>
            </a:r>
            <a:endParaRPr lang="en-AU" sz="5400" b="1" u="sng" dirty="0">
              <a:solidFill>
                <a:srgbClr val="002060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65" y="1"/>
            <a:ext cx="700913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88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28528"/>
            <a:ext cx="1219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2800" b="1" dirty="0">
                <a:solidFill>
                  <a:srgbClr val="7030A0"/>
                </a:solidFill>
              </a:rPr>
              <a:t>Idea </a:t>
            </a:r>
            <a:r>
              <a:rPr lang="en-AU" sz="2800" b="1" dirty="0" smtClean="0">
                <a:solidFill>
                  <a:srgbClr val="7030A0"/>
                </a:solidFill>
              </a:rPr>
              <a:t>5.</a:t>
            </a:r>
            <a:endParaRPr lang="en-AU" sz="2800" b="1" dirty="0">
              <a:solidFill>
                <a:srgbClr val="7030A0"/>
              </a:solidFill>
            </a:endParaRPr>
          </a:p>
          <a:p>
            <a:pPr lvl="0"/>
            <a:endParaRPr lang="en-AU" sz="4800" u="sng" dirty="0">
              <a:solidFill>
                <a:prstClr val="white"/>
              </a:solidFill>
            </a:endParaRPr>
          </a:p>
          <a:p>
            <a:pPr lvl="0"/>
            <a:r>
              <a:rPr lang="en-AU" sz="4400" b="1" dirty="0">
                <a:solidFill>
                  <a:schemeClr val="bg1"/>
                </a:solidFill>
                <a:latin typeface="Tw Cen MT Condensed" panose="020B0606020104020203" pitchFamily="34" charset="0"/>
              </a:rPr>
              <a:t>Skill is technique applied to solve the problem of the moment in play</a:t>
            </a:r>
          </a:p>
          <a:p>
            <a:pPr lvl="0"/>
            <a:endParaRPr lang="en-AU" sz="4400" b="1" dirty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lvl="0"/>
            <a:r>
              <a:rPr lang="en-AU" sz="4400" b="1" dirty="0">
                <a:solidFill>
                  <a:schemeClr val="bg1"/>
                </a:solidFill>
                <a:latin typeface="Tw Cen MT Condensed" panose="020B0606020104020203" pitchFamily="34" charset="0"/>
              </a:rPr>
              <a:t>It has complimentary technical and tactical components</a:t>
            </a:r>
          </a:p>
          <a:p>
            <a:pPr lvl="0"/>
            <a:endParaRPr lang="en-AU" sz="4400" b="1" dirty="0" smtClean="0">
              <a:solidFill>
                <a:schemeClr val="bg1"/>
              </a:solidFill>
              <a:latin typeface="Tw Cen MT Condensed" panose="020B0606020104020203" pitchFamily="34" charset="0"/>
            </a:endParaRPr>
          </a:p>
          <a:p>
            <a:pPr lvl="0"/>
            <a:endParaRPr lang="en-AU" sz="48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  <a:p>
            <a:pPr lvl="0"/>
            <a:r>
              <a:rPr lang="en-AU" sz="4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*Develop biomechanical sound adaptive </a:t>
            </a:r>
            <a:r>
              <a:rPr lang="en-AU" sz="4800" b="1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techniques</a:t>
            </a:r>
            <a:endParaRPr lang="en-AU" sz="48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70" y="582930"/>
            <a:ext cx="7703820" cy="6275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890" y="582930"/>
            <a:ext cx="2785110" cy="6275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3070" y="0"/>
            <a:ext cx="922401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</a:rPr>
              <a:t>What does it look like?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0307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0927080" y="0"/>
            <a:ext cx="126492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651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62"/>
            <a:ext cx="1219200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5400" b="1" dirty="0">
                <a:solidFill>
                  <a:srgbClr val="7030A0"/>
                </a:solidFill>
                <a:latin typeface="Tw Cen MT Condensed" panose="020B0606020104020203" pitchFamily="34" charset="0"/>
              </a:rPr>
              <a:t>What does it look like?</a:t>
            </a:r>
          </a:p>
          <a:p>
            <a:pPr lvl="0" algn="ctr"/>
            <a:r>
              <a:rPr lang="en-AU" sz="5400" b="1" dirty="0">
                <a:solidFill>
                  <a:srgbClr val="002060"/>
                </a:solidFill>
              </a:rPr>
              <a:t>Practice Plan</a:t>
            </a:r>
          </a:p>
          <a:p>
            <a:pPr lvl="0" algn="ctr"/>
            <a:endParaRPr lang="en-AU" sz="5400" dirty="0">
              <a:solidFill>
                <a:srgbClr val="FFFF00"/>
              </a:solidFill>
            </a:endParaRPr>
          </a:p>
          <a:p>
            <a:pPr lvl="0"/>
            <a:r>
              <a:rPr lang="en-AU" sz="2000" dirty="0">
                <a:solidFill>
                  <a:srgbClr val="002060"/>
                </a:solidFill>
              </a:rPr>
              <a:t>Traditional Planning							Contemporary 1		Contemporary 2 																		 (Children &amp; Youth)	(Adult)</a:t>
            </a:r>
          </a:p>
          <a:p>
            <a:pPr lvl="0"/>
            <a:r>
              <a:rPr lang="en-AU" sz="3600" b="1" dirty="0">
                <a:solidFill>
                  <a:srgbClr val="002060"/>
                </a:solidFill>
              </a:rPr>
              <a:t>Warm-up								Game			Closed to Open Drills</a:t>
            </a:r>
          </a:p>
          <a:p>
            <a:pPr lvl="0"/>
            <a:r>
              <a:rPr lang="en-AU" sz="3600" b="1" dirty="0">
                <a:solidFill>
                  <a:srgbClr val="002060"/>
                </a:solidFill>
              </a:rPr>
              <a:t>Drills leading to game			Practice		Match Simulations</a:t>
            </a:r>
          </a:p>
          <a:p>
            <a:pPr lvl="0"/>
            <a:r>
              <a:rPr lang="en-AU" sz="3600" b="1" dirty="0">
                <a:solidFill>
                  <a:srgbClr val="002060"/>
                </a:solidFill>
              </a:rPr>
              <a:t>Warm-down						Game			“Craft” </a:t>
            </a:r>
            <a:r>
              <a:rPr lang="en-AU" sz="3600" b="1" dirty="0" smtClean="0">
                <a:solidFill>
                  <a:srgbClr val="002060"/>
                </a:solidFill>
              </a:rPr>
              <a:t>practice</a:t>
            </a:r>
          </a:p>
          <a:p>
            <a:r>
              <a:rPr lang="en-AU" sz="2000" b="1" dirty="0" smtClean="0">
                <a:solidFill>
                  <a:srgbClr val="7030A0"/>
                </a:solidFill>
              </a:rPr>
              <a:t>Begins </a:t>
            </a:r>
            <a:r>
              <a:rPr lang="en-AU" sz="2000" b="1" dirty="0">
                <a:solidFill>
                  <a:srgbClr val="7030A0"/>
                </a:solidFill>
              </a:rPr>
              <a:t>with </a:t>
            </a:r>
            <a:r>
              <a:rPr lang="en-AU" sz="2000" b="1" dirty="0" smtClean="0">
                <a:solidFill>
                  <a:srgbClr val="7030A0"/>
                </a:solidFill>
              </a:rPr>
              <a:t>content									Begins with Concepts</a:t>
            </a:r>
            <a:endParaRPr lang="en-AU" sz="2000" b="1" dirty="0">
              <a:solidFill>
                <a:srgbClr val="7030A0"/>
              </a:solidFill>
            </a:endParaRPr>
          </a:p>
          <a:p>
            <a:r>
              <a:rPr lang="en-AU" sz="2000" b="1" dirty="0" smtClean="0">
                <a:solidFill>
                  <a:srgbClr val="7030A0"/>
                </a:solidFill>
              </a:rPr>
              <a:t>													</a:t>
            </a:r>
            <a:r>
              <a:rPr lang="en-AU" sz="2000" b="1" dirty="0" err="1" smtClean="0">
                <a:solidFill>
                  <a:srgbClr val="7030A0"/>
                </a:solidFill>
              </a:rPr>
              <a:t>eg</a:t>
            </a:r>
            <a:r>
              <a:rPr lang="en-AU" sz="2000" b="1" dirty="0">
                <a:solidFill>
                  <a:srgbClr val="7030A0"/>
                </a:solidFill>
              </a:rPr>
              <a:t>. Tactical Concept: Maintain Possession</a:t>
            </a:r>
          </a:p>
          <a:p>
            <a:r>
              <a:rPr lang="en-AU" sz="2000" b="1" dirty="0" smtClean="0">
                <a:solidFill>
                  <a:srgbClr val="7030A0"/>
                </a:solidFill>
              </a:rPr>
              <a:t>													</a:t>
            </a:r>
            <a:r>
              <a:rPr lang="en-AU" sz="2000" b="1" dirty="0" err="1" smtClean="0">
                <a:solidFill>
                  <a:srgbClr val="7030A0"/>
                </a:solidFill>
              </a:rPr>
              <a:t>eg</a:t>
            </a:r>
            <a:r>
              <a:rPr lang="en-AU" sz="2000" b="1" dirty="0">
                <a:solidFill>
                  <a:srgbClr val="7030A0"/>
                </a:solidFill>
              </a:rPr>
              <a:t>. Strategy: On-the-ball #Passing on 45s</a:t>
            </a:r>
          </a:p>
          <a:p>
            <a:r>
              <a:rPr lang="en-AU" sz="2000" b="1" dirty="0">
                <a:solidFill>
                  <a:srgbClr val="7030A0"/>
                </a:solidFill>
              </a:rPr>
              <a:t>	</a:t>
            </a:r>
            <a:r>
              <a:rPr lang="en-AU" sz="2000" b="1" dirty="0" smtClean="0">
                <a:solidFill>
                  <a:srgbClr val="7030A0"/>
                </a:solidFill>
              </a:rPr>
              <a:t>												      Strategy</a:t>
            </a:r>
            <a:r>
              <a:rPr lang="en-AU" sz="2000" b="1" dirty="0">
                <a:solidFill>
                  <a:srgbClr val="7030A0"/>
                </a:solidFill>
              </a:rPr>
              <a:t>: Off-the-ball # Passing triads</a:t>
            </a:r>
          </a:p>
          <a:p>
            <a:pPr lvl="0"/>
            <a:endParaRPr lang="en-AU" sz="3600" b="1" dirty="0">
              <a:solidFill>
                <a:srgbClr val="002060"/>
              </a:solidFill>
            </a:endParaRPr>
          </a:p>
          <a:p>
            <a:pPr lvl="0" algn="ctr"/>
            <a:endParaRPr lang="en-AU" sz="54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4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ultiply 2"/>
          <p:cNvSpPr/>
          <p:nvPr/>
        </p:nvSpPr>
        <p:spPr>
          <a:xfrm>
            <a:off x="2639616" y="2756926"/>
            <a:ext cx="672075" cy="76808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815413" y="1316766"/>
            <a:ext cx="672075" cy="76808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815413" y="4293096"/>
            <a:ext cx="672075" cy="76808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7728181" y="2992134"/>
            <a:ext cx="672075" cy="76808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9744405" y="1316766"/>
            <a:ext cx="672075" cy="76808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9936427" y="4677139"/>
            <a:ext cx="672075" cy="76808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487488" y="1892829"/>
            <a:ext cx="1152128" cy="864096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51451" y="2096029"/>
            <a:ext cx="269619" cy="2197067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487488" y="3386584"/>
            <a:ext cx="6240693" cy="129055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400256" y="3525011"/>
            <a:ext cx="1536171" cy="115212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0139627" y="2096030"/>
            <a:ext cx="132837" cy="2581109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311691" y="1892829"/>
            <a:ext cx="6240693" cy="1248139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Multiply 32"/>
          <p:cNvSpPr/>
          <p:nvPr/>
        </p:nvSpPr>
        <p:spPr>
          <a:xfrm>
            <a:off x="3695733" y="2935496"/>
            <a:ext cx="672075" cy="7680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6864085" y="2810520"/>
            <a:ext cx="672075" cy="7680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487787" y="2867680"/>
            <a:ext cx="672075" cy="7680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Multiply 35"/>
          <p:cNvSpPr/>
          <p:nvPr/>
        </p:nvSpPr>
        <p:spPr>
          <a:xfrm>
            <a:off x="10280875" y="2935496"/>
            <a:ext cx="672075" cy="7680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123" y="5655733"/>
            <a:ext cx="2023533" cy="120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171" y="5143741"/>
            <a:ext cx="10188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solidFill>
                  <a:srgbClr val="002060"/>
                </a:solidFill>
                <a:latin typeface="Calibri" charset="0"/>
                <a:ea typeface="ＭＳ Ｐゴシック" charset="0"/>
              </a:rPr>
              <a:t>A good warm-up drill!</a:t>
            </a:r>
          </a:p>
          <a:p>
            <a:pPr marL="457189" indent="-457189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solidFill>
                  <a:srgbClr val="002060"/>
                </a:solidFill>
                <a:latin typeface="Calibri" charset="0"/>
                <a:ea typeface="ＭＳ Ｐゴシック" charset="0"/>
              </a:rPr>
              <a:t>Perhaps an isolation and regression activity to </a:t>
            </a:r>
            <a:r>
              <a:rPr lang="en-AU" sz="3200" b="1" dirty="0" smtClean="0">
                <a:solidFill>
                  <a:srgbClr val="002060"/>
                </a:solidFill>
                <a:latin typeface="Calibri" charset="0"/>
                <a:ea typeface="ＭＳ Ｐゴシック" charset="0"/>
              </a:rPr>
              <a:t>emphasise </a:t>
            </a:r>
            <a:r>
              <a:rPr lang="en-AU" sz="3200" b="1" dirty="0">
                <a:solidFill>
                  <a:srgbClr val="002060"/>
                </a:solidFill>
                <a:latin typeface="Calibri" charset="0"/>
                <a:ea typeface="ＭＳ Ｐゴシック" charset="0"/>
              </a:rPr>
              <a:t>a point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8" y="15032"/>
            <a:ext cx="62406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AU" sz="4267" b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Closed to Open Drill </a:t>
            </a:r>
          </a:p>
        </p:txBody>
      </p:sp>
    </p:spTree>
    <p:extLst>
      <p:ext uri="{BB962C8B-B14F-4D97-AF65-F5344CB8AC3E}">
        <p14:creationId xmlns:p14="http://schemas.microsoft.com/office/powerpoint/2010/main" val="374729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2731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59" y="83096"/>
            <a:ext cx="4918842" cy="67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80" y="217170"/>
            <a:ext cx="4171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b="1" dirty="0" smtClean="0">
                <a:solidFill>
                  <a:schemeClr val="bg1"/>
                </a:solidFill>
              </a:rPr>
              <a:t>In PE</a:t>
            </a:r>
            <a:endParaRPr lang="en-AU" sz="7200" b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457700" y="411480"/>
            <a:ext cx="2343150" cy="15087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4857750" y="2877324"/>
            <a:ext cx="175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solidFill>
                  <a:srgbClr val="7030A0"/>
                </a:solidFill>
              </a:rPr>
              <a:t>Reflect</a:t>
            </a:r>
            <a:endParaRPr lang="en-AU" sz="4000" b="1" dirty="0">
              <a:solidFill>
                <a:srgbClr val="7030A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57700" y="2520404"/>
            <a:ext cx="2343150" cy="15087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7444740" y="2827407"/>
            <a:ext cx="1954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solidFill>
                  <a:schemeClr val="bg1"/>
                </a:solidFill>
              </a:rPr>
              <a:t>Practice</a:t>
            </a:r>
            <a:endParaRPr lang="en-AU" sz="40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250430" y="2520404"/>
            <a:ext cx="2343150" cy="15087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4431030" y="4519612"/>
            <a:ext cx="2343150" cy="15087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4857750" y="4833074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solidFill>
                  <a:schemeClr val="bg1"/>
                </a:solidFill>
              </a:rPr>
              <a:t>Game</a:t>
            </a:r>
            <a:endParaRPr lang="en-AU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0" y="817334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solidFill>
                  <a:schemeClr val="bg1"/>
                </a:solidFill>
              </a:rPr>
              <a:t>Game</a:t>
            </a:r>
            <a:endParaRPr lang="en-AU" sz="4000" b="1" dirty="0">
              <a:solidFill>
                <a:schemeClr val="bg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252085" y="2032724"/>
            <a:ext cx="754380" cy="3581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Down Arrow 12"/>
          <p:cNvSpPr/>
          <p:nvPr/>
        </p:nvSpPr>
        <p:spPr>
          <a:xfrm>
            <a:off x="5196840" y="4095318"/>
            <a:ext cx="754380" cy="3581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urved Down Arrow 13"/>
          <p:cNvSpPr/>
          <p:nvPr/>
        </p:nvSpPr>
        <p:spPr>
          <a:xfrm rot="16449769">
            <a:off x="3268436" y="1898679"/>
            <a:ext cx="1634490" cy="72009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928485" y="2978813"/>
            <a:ext cx="194310" cy="59194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Curved Down Arrow 15"/>
          <p:cNvSpPr/>
          <p:nvPr/>
        </p:nvSpPr>
        <p:spPr>
          <a:xfrm rot="14086481" flipV="1">
            <a:off x="6907910" y="1031149"/>
            <a:ext cx="1789642" cy="797497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7558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Some Implications for </a:t>
            </a:r>
            <a:r>
              <a:rPr lang="en-AU" sz="54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PE and Sport</a:t>
            </a:r>
            <a:endParaRPr lang="en-AU" sz="54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23728"/>
            <a:ext cx="1219199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1. Clear Learning Intention</a:t>
            </a:r>
          </a:p>
          <a:p>
            <a:endParaRPr lang="en-AU" sz="36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r>
              <a:rPr lang="en-AU" sz="36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2. Explicit teaching - strongly guided teaching has a greater learning effect than weakly guided ‘implicit’ teaching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w Cen MT Condensed" panose="020B0606020104020203" pitchFamily="34" charset="0"/>
              </a:rPr>
              <a:t>Guidance </a:t>
            </a:r>
            <a:r>
              <a:rPr lang="en-US" sz="2800" b="1" dirty="0">
                <a:solidFill>
                  <a:srgbClr val="002060"/>
                </a:solidFill>
                <a:latin typeface="Tw Cen MT Condensed" panose="020B0606020104020203" pitchFamily="34" charset="0"/>
              </a:rPr>
              <a:t>“specifically designed to support the cognitive processing necessary for learning</a:t>
            </a:r>
            <a:r>
              <a:rPr lang="en-US" sz="2800" b="1" dirty="0" smtClean="0">
                <a:solidFill>
                  <a:srgbClr val="002060"/>
                </a:solidFill>
                <a:latin typeface="Tw Cen MT Condensed" panose="020B0606020104020203" pitchFamily="34" charset="0"/>
              </a:rPr>
              <a:t>” is advantageous </a:t>
            </a:r>
            <a:r>
              <a:rPr lang="en-US" sz="1200" b="1" dirty="0" smtClean="0">
                <a:solidFill>
                  <a:srgbClr val="002060"/>
                </a:solidFill>
                <a:latin typeface="Tw Cen MT Condensed" panose="020B0606020104020203" pitchFamily="34" charset="0"/>
              </a:rPr>
              <a:t>(</a:t>
            </a:r>
            <a:r>
              <a:rPr lang="en-US" sz="1200" dirty="0" err="1">
                <a:solidFill>
                  <a:srgbClr val="002060"/>
                </a:solidFill>
              </a:rPr>
              <a:t>Kirschner</a:t>
            </a:r>
            <a:r>
              <a:rPr lang="en-US" sz="1200" dirty="0">
                <a:solidFill>
                  <a:srgbClr val="002060"/>
                </a:solidFill>
              </a:rPr>
              <a:t>, </a:t>
            </a:r>
            <a:r>
              <a:rPr lang="en-US" sz="1200" dirty="0" err="1">
                <a:solidFill>
                  <a:srgbClr val="002060"/>
                </a:solidFill>
              </a:rPr>
              <a:t>Sweller</a:t>
            </a:r>
            <a:r>
              <a:rPr lang="en-US" sz="1200" dirty="0">
                <a:solidFill>
                  <a:srgbClr val="002060"/>
                </a:solidFill>
              </a:rPr>
              <a:t> &amp; Clark, </a:t>
            </a:r>
            <a:r>
              <a:rPr lang="en-US" sz="1200" dirty="0" smtClean="0">
                <a:solidFill>
                  <a:srgbClr val="002060"/>
                </a:solidFill>
              </a:rPr>
              <a:t>2006, p.76)</a:t>
            </a:r>
            <a:endParaRPr lang="en-US" sz="1200" b="1" dirty="0" smtClean="0">
              <a:solidFill>
                <a:srgbClr val="002060"/>
              </a:solidFill>
              <a:latin typeface="Tw Cen MT Condensed" panose="020B0606020104020203" pitchFamily="34" charset="0"/>
            </a:endParaRPr>
          </a:p>
          <a:p>
            <a:endParaRPr lang="en-AU" sz="2800" b="1" dirty="0">
              <a:solidFill>
                <a:srgbClr val="002060"/>
              </a:solidFill>
              <a:latin typeface="Tw Cen MT Condensed" panose="020B0606020104020203" pitchFamily="34" charset="0"/>
            </a:endParaRPr>
          </a:p>
          <a:p>
            <a:r>
              <a:rPr lang="en-AU" sz="36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3. Scaffold</a:t>
            </a:r>
          </a:p>
          <a:p>
            <a:r>
              <a:rPr lang="en-AU" sz="36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	</a:t>
            </a:r>
            <a:r>
              <a:rPr lang="en-AU" sz="3600" b="1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				</a:t>
            </a:r>
            <a:r>
              <a:rPr lang="en-AU" sz="36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Physical</a:t>
            </a:r>
          </a:p>
          <a:p>
            <a:r>
              <a:rPr lang="en-AU" sz="36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Cognitive</a:t>
            </a:r>
            <a:r>
              <a:rPr lang="en-AU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	</a:t>
            </a:r>
            <a:r>
              <a:rPr lang="en-AU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								</a:t>
            </a:r>
            <a:r>
              <a:rPr lang="en-AU" sz="36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Social</a:t>
            </a:r>
            <a:endParaRPr lang="en-AU" sz="3600" b="1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1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5680" y="206278"/>
            <a:ext cx="9144000" cy="627657"/>
          </a:xfrm>
        </p:spPr>
        <p:txBody>
          <a:bodyPr>
            <a:normAutofit fontScale="90000"/>
          </a:bodyPr>
          <a:lstStyle/>
          <a:p>
            <a:r>
              <a:rPr lang="en-AU" sz="4800" b="1" dirty="0">
                <a:solidFill>
                  <a:srgbClr val="002060"/>
                </a:solidFill>
                <a:latin typeface="+mn-lt"/>
              </a:rPr>
              <a:t>Shape the Environment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00527" y="5233565"/>
            <a:ext cx="1824203" cy="8640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b="1" dirty="0">
                <a:solidFill>
                  <a:srgbClr val="1B587C">
                    <a:lumMod val="50000"/>
                  </a:srgbClr>
                </a:solidFill>
                <a:latin typeface="Calibri"/>
              </a:rPr>
              <a:t>SMALLER PLAY AREA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48107" y="1337537"/>
            <a:ext cx="1920213" cy="8640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b="1" dirty="0">
                <a:solidFill>
                  <a:srgbClr val="1B587C">
                    <a:lumMod val="50000"/>
                  </a:srgbClr>
                </a:solidFill>
                <a:latin typeface="Calibri"/>
              </a:rPr>
              <a:t>LARGER PLAY AREA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042977" y="1699450"/>
            <a:ext cx="845952" cy="384178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77839" y="2119832"/>
            <a:ext cx="1632181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Less Time &amp; Space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0569" y="1006972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Congestion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5955" y="3306525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Contests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3655" y="4581128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</a:t>
            </a:r>
            <a:r>
              <a:rPr lang="en-AU" sz="2400" dirty="0" smtClean="0">
                <a:solidFill>
                  <a:prstClr val="white"/>
                </a:solidFill>
                <a:latin typeface="Calibri"/>
              </a:rPr>
              <a:t>Short passing</a:t>
            </a:r>
            <a:endParaRPr lang="en-A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442" y="5724324"/>
            <a:ext cx="2061780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Tackles &amp; Blocks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032438" y="362448"/>
            <a:ext cx="1632181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Time &amp; Space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88723" y="4031701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</a:t>
            </a:r>
            <a:r>
              <a:rPr lang="en-AU" sz="2400" dirty="0" smtClean="0">
                <a:solidFill>
                  <a:prstClr val="white"/>
                </a:solidFill>
                <a:latin typeface="Calibri"/>
              </a:rPr>
              <a:t>Long Passing</a:t>
            </a:r>
            <a:endParaRPr lang="en-A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049395" y="2871268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Free Space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32437" y="1671797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Speed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88723" y="5233565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More Run &amp; Carry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006031" y="2599887"/>
            <a:ext cx="928611" cy="294134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2" idx="3"/>
          </p:cNvCxnSpPr>
          <p:nvPr/>
        </p:nvCxnSpPr>
        <p:spPr>
          <a:xfrm flipH="1" flipV="1">
            <a:off x="1884147" y="3786579"/>
            <a:ext cx="1011167" cy="175465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101345" y="5047534"/>
            <a:ext cx="833296" cy="49370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322703" y="5541235"/>
            <a:ext cx="625028" cy="46640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203338" y="1671798"/>
            <a:ext cx="783388" cy="48005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203338" y="833935"/>
            <a:ext cx="637079" cy="86551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203338" y="1721045"/>
            <a:ext cx="783388" cy="29428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203338" y="1699449"/>
            <a:ext cx="637079" cy="165187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203337" y="1699449"/>
            <a:ext cx="650688" cy="39855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3589621" y="1123752"/>
            <a:ext cx="1824203" cy="9877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b="1" dirty="0">
                <a:solidFill>
                  <a:srgbClr val="1B587C">
                    <a:lumMod val="50000"/>
                  </a:srgbClr>
                </a:solidFill>
                <a:latin typeface="Calibri"/>
              </a:rPr>
              <a:t>CHANGE AREA SHAPE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632224" y="2789720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Different Movement Patterns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496321" y="2201634"/>
            <a:ext cx="1" cy="56425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428595" y="4497944"/>
            <a:ext cx="1824203" cy="9877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b="1" dirty="0">
                <a:solidFill>
                  <a:srgbClr val="1B587C">
                    <a:lumMod val="50000"/>
                  </a:srgbClr>
                </a:solidFill>
                <a:latin typeface="Calibri"/>
              </a:rPr>
              <a:t>CHANGE THE GOALS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408848" y="2876523"/>
            <a:ext cx="1728192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Different Movement Patterns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 flipV="1">
            <a:off x="7283786" y="3892807"/>
            <a:ext cx="1" cy="48005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58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1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22"/>
            <a:ext cx="12192000" cy="6949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5680" y="206278"/>
            <a:ext cx="9724075" cy="627657"/>
          </a:xfrm>
        </p:spPr>
        <p:txBody>
          <a:bodyPr>
            <a:normAutofit fontScale="90000"/>
          </a:bodyPr>
          <a:lstStyle/>
          <a:p>
            <a:r>
              <a:rPr lang="en-AU" sz="4800" b="1" dirty="0">
                <a:solidFill>
                  <a:srgbClr val="002060"/>
                </a:solidFill>
                <a:latin typeface="+mn-lt"/>
              </a:rPr>
              <a:t>Focus the Players: Task Constraints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80422" y="4818788"/>
            <a:ext cx="2279028" cy="12084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Channel opponents ball movement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20276" y="1279181"/>
            <a:ext cx="1728192" cy="10443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Score from a part of the ground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576053" y="3630078"/>
            <a:ext cx="1152128" cy="20098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19936" y="2180862"/>
            <a:ext cx="0" cy="58502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1658197" y="1679309"/>
            <a:ext cx="1728192" cy="138714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Team ball movement- Fast play</a:t>
            </a:r>
          </a:p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-Slow play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423926" y="4097247"/>
            <a:ext cx="1" cy="56425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7918885" y="2756834"/>
            <a:ext cx="1728192" cy="116108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Vary scoring options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6576053" y="2042402"/>
            <a:ext cx="1060291" cy="8921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599265" y="2934501"/>
            <a:ext cx="1824203" cy="9877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b="1" dirty="0">
                <a:solidFill>
                  <a:srgbClr val="1B587C">
                    <a:lumMod val="50000"/>
                  </a:srgbClr>
                </a:solidFill>
                <a:latin typeface="Calibri"/>
              </a:rPr>
              <a:t>TASK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367809" y="1082295"/>
            <a:ext cx="2183017" cy="9601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Score a particular way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3483377" y="2473374"/>
            <a:ext cx="881244" cy="56692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335940" y="3813044"/>
            <a:ext cx="1110741" cy="50287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1007436" y="3621022"/>
            <a:ext cx="2328504" cy="220824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Team shape</a:t>
            </a:r>
          </a:p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- Bubbles</a:t>
            </a:r>
          </a:p>
          <a:p>
            <a:pPr marL="380990" indent="-380990" algn="ctr" defTabSz="1219170">
              <a:buFontTx/>
              <a:buChar char="-"/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Umbrella</a:t>
            </a:r>
          </a:p>
          <a:p>
            <a:pPr marL="380990" indent="-380990" algn="ctr" defTabSz="1219170">
              <a:buFontTx/>
              <a:buChar char="-"/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Formations</a:t>
            </a:r>
          </a:p>
          <a:p>
            <a:pPr marL="380990" indent="-380990" algn="ctr" defTabSz="1219170">
              <a:buFontTx/>
              <a:buChar char="-"/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Starting points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318573" y="4526463"/>
            <a:ext cx="2328504" cy="89655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AU" sz="2400" dirty="0">
                <a:solidFill>
                  <a:prstClr val="white"/>
                </a:solidFill>
                <a:latin typeface="Calibri"/>
              </a:rPr>
              <a:t>Phase of Play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454034" y="3917923"/>
            <a:ext cx="652165" cy="80722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0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51" grpId="0" animBg="1"/>
      <p:bldP spid="59" grpId="0" animBg="1"/>
      <p:bldP spid="37" grpId="0" animBg="1"/>
      <p:bldP spid="33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4646" cy="3458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646" y="0"/>
            <a:ext cx="637735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31931"/>
            <a:ext cx="5814646" cy="34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9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Shape and Focus Thinking – </a:t>
            </a:r>
          </a:p>
          <a:p>
            <a:r>
              <a:rPr lang="en-AU" sz="5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Ask Questions?</a:t>
            </a:r>
            <a:endParaRPr lang="en-AU" sz="5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918404"/>
              </p:ext>
            </p:extLst>
          </p:nvPr>
        </p:nvGraphicFramePr>
        <p:xfrm>
          <a:off x="92525" y="1628502"/>
          <a:ext cx="120069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634">
                  <a:extLst>
                    <a:ext uri="{9D8B030D-6E8A-4147-A177-3AD203B41FA5}">
                      <a16:colId xmlns:a16="http://schemas.microsoft.com/office/drawing/2014/main" val="3147036141"/>
                    </a:ext>
                  </a:extLst>
                </a:gridCol>
                <a:gridCol w="1598386">
                  <a:extLst>
                    <a:ext uri="{9D8B030D-6E8A-4147-A177-3AD203B41FA5}">
                      <a16:colId xmlns:a16="http://schemas.microsoft.com/office/drawing/2014/main" val="3979130229"/>
                    </a:ext>
                  </a:extLst>
                </a:gridCol>
                <a:gridCol w="1598386">
                  <a:extLst>
                    <a:ext uri="{9D8B030D-6E8A-4147-A177-3AD203B41FA5}">
                      <a16:colId xmlns:a16="http://schemas.microsoft.com/office/drawing/2014/main" val="1887796841"/>
                    </a:ext>
                  </a:extLst>
                </a:gridCol>
                <a:gridCol w="1598386">
                  <a:extLst>
                    <a:ext uri="{9D8B030D-6E8A-4147-A177-3AD203B41FA5}">
                      <a16:colId xmlns:a16="http://schemas.microsoft.com/office/drawing/2014/main" val="881216700"/>
                    </a:ext>
                  </a:extLst>
                </a:gridCol>
                <a:gridCol w="1598386">
                  <a:extLst>
                    <a:ext uri="{9D8B030D-6E8A-4147-A177-3AD203B41FA5}">
                      <a16:colId xmlns:a16="http://schemas.microsoft.com/office/drawing/2014/main" val="2158438135"/>
                    </a:ext>
                  </a:extLst>
                </a:gridCol>
                <a:gridCol w="1598386">
                  <a:extLst>
                    <a:ext uri="{9D8B030D-6E8A-4147-A177-3AD203B41FA5}">
                      <a16:colId xmlns:a16="http://schemas.microsoft.com/office/drawing/2014/main" val="1182648290"/>
                    </a:ext>
                  </a:extLst>
                </a:gridCol>
                <a:gridCol w="1598386">
                  <a:extLst>
                    <a:ext uri="{9D8B030D-6E8A-4147-A177-3AD203B41FA5}">
                      <a16:colId xmlns:a16="http://schemas.microsoft.com/office/drawing/2014/main" val="3627468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3200" dirty="0" smtClean="0">
                          <a:solidFill>
                            <a:srgbClr val="002060"/>
                          </a:solidFill>
                        </a:rPr>
                        <a:t>Who?</a:t>
                      </a:r>
                    </a:p>
                    <a:p>
                      <a:endParaRPr lang="en-AU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dirty="0" smtClean="0">
                          <a:solidFill>
                            <a:srgbClr val="002060"/>
                          </a:solidFill>
                        </a:rPr>
                        <a:t>What?</a:t>
                      </a:r>
                      <a:endParaRPr lang="en-AU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dirty="0" smtClean="0">
                          <a:solidFill>
                            <a:srgbClr val="002060"/>
                          </a:solidFill>
                        </a:rPr>
                        <a:t>Where?</a:t>
                      </a:r>
                      <a:endParaRPr lang="en-AU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dirty="0" smtClean="0">
                          <a:solidFill>
                            <a:srgbClr val="002060"/>
                          </a:solidFill>
                        </a:rPr>
                        <a:t>How?</a:t>
                      </a:r>
                      <a:endParaRPr lang="en-AU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dirty="0" smtClean="0">
                          <a:solidFill>
                            <a:srgbClr val="002060"/>
                          </a:solidFill>
                        </a:rPr>
                        <a:t>Why?</a:t>
                      </a:r>
                      <a:endParaRPr lang="en-AU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dirty="0" smtClean="0">
                          <a:solidFill>
                            <a:srgbClr val="002060"/>
                          </a:solidFill>
                        </a:rPr>
                        <a:t>When</a:t>
                      </a:r>
                      <a:endParaRPr lang="en-AU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353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3200" b="1" dirty="0" smtClean="0"/>
                        <a:t>Time</a:t>
                      </a:r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52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3200" b="1" dirty="0" smtClean="0"/>
                        <a:t>Space</a:t>
                      </a:r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81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3200" b="1" dirty="0" smtClean="0"/>
                        <a:t>Force</a:t>
                      </a:r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319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3200" b="1" dirty="0" smtClean="0"/>
                        <a:t>Direction</a:t>
                      </a:r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052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3200" b="1" dirty="0" smtClean="0"/>
                        <a:t>Flow/Tempo</a:t>
                      </a:r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84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3200" b="1" dirty="0" smtClean="0"/>
                        <a:t>Control</a:t>
                      </a:r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799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3200" b="1" dirty="0" smtClean="0"/>
                        <a:t>Consistency</a:t>
                      </a:r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sz="3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914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6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821" y="957471"/>
            <a:ext cx="11866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7030A0"/>
                </a:solidFill>
              </a:rPr>
              <a:t>Idea 6.</a:t>
            </a:r>
          </a:p>
          <a:p>
            <a:r>
              <a:rPr lang="en-AU" sz="3600" b="1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Play with Purpose: Game Sense as a Developmental Continuum</a:t>
            </a:r>
            <a:endParaRPr lang="en-AU" sz="36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1" y="4088523"/>
            <a:ext cx="210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Fundamental </a:t>
            </a:r>
          </a:p>
          <a:p>
            <a:r>
              <a:rPr lang="en-AU" sz="2400" b="1" dirty="0" smtClean="0">
                <a:solidFill>
                  <a:schemeClr val="bg1"/>
                </a:solidFill>
              </a:rPr>
              <a:t>Sport Skills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0760" y="4088523"/>
            <a:ext cx="203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Refining Sport </a:t>
            </a:r>
          </a:p>
          <a:p>
            <a:r>
              <a:rPr lang="en-AU" sz="2400" b="1" dirty="0" smtClean="0">
                <a:solidFill>
                  <a:schemeClr val="bg1"/>
                </a:solidFill>
              </a:rPr>
              <a:t>Specific Skills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7738" y="4088523"/>
            <a:ext cx="2564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Developing Attack and Defence Structures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0386" y="4104486"/>
            <a:ext cx="2096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Developing a </a:t>
            </a:r>
            <a:r>
              <a:rPr lang="en-AU" sz="2400" b="1" dirty="0">
                <a:solidFill>
                  <a:schemeClr val="bg1"/>
                </a:solidFill>
              </a:rPr>
              <a:t>G</a:t>
            </a:r>
            <a:r>
              <a:rPr lang="en-AU" sz="2400" b="1" dirty="0" smtClean="0">
                <a:solidFill>
                  <a:schemeClr val="bg1"/>
                </a:solidFill>
              </a:rPr>
              <a:t>ame Plan</a:t>
            </a:r>
            <a:endParaRPr lang="en-AU" sz="2400" dirty="0"/>
          </a:p>
        </p:txBody>
      </p:sp>
      <p:sp>
        <p:nvSpPr>
          <p:cNvPr id="7" name="Right Arrow 6"/>
          <p:cNvSpPr/>
          <p:nvPr/>
        </p:nvSpPr>
        <p:spPr>
          <a:xfrm>
            <a:off x="5344511" y="4182580"/>
            <a:ext cx="993226" cy="33740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ight Arrow 7"/>
          <p:cNvSpPr/>
          <p:nvPr/>
        </p:nvSpPr>
        <p:spPr>
          <a:xfrm>
            <a:off x="2312279" y="4166617"/>
            <a:ext cx="993226" cy="33740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ight Arrow 8"/>
          <p:cNvSpPr/>
          <p:nvPr/>
        </p:nvSpPr>
        <p:spPr>
          <a:xfrm>
            <a:off x="8797160" y="4166617"/>
            <a:ext cx="993226" cy="33740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893382" y="2248983"/>
            <a:ext cx="2166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chemeClr val="bg1"/>
                </a:solidFill>
              </a:rPr>
              <a:t>Fundamental Movement Skills</a:t>
            </a:r>
            <a:endParaRPr lang="en-AU" sz="2400" dirty="0"/>
          </a:p>
        </p:txBody>
      </p:sp>
      <p:sp>
        <p:nvSpPr>
          <p:cNvPr id="11" name="Curved Right Arrow 10"/>
          <p:cNvSpPr/>
          <p:nvPr/>
        </p:nvSpPr>
        <p:spPr>
          <a:xfrm>
            <a:off x="169857" y="2888479"/>
            <a:ext cx="574687" cy="1278138"/>
          </a:xfrm>
          <a:prstGeom prst="curvedRightArrow">
            <a:avLst>
              <a:gd name="adj1" fmla="val 25000"/>
              <a:gd name="adj2" fmla="val 50000"/>
              <a:gd name="adj3" fmla="val 3194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each volleybal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953906"/>
              </p:ext>
            </p:extLst>
          </p:nvPr>
        </p:nvGraphicFramePr>
        <p:xfrm>
          <a:off x="0" y="767660"/>
          <a:ext cx="12192000" cy="5824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3375685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18111490"/>
                    </a:ext>
                  </a:extLst>
                </a:gridCol>
              </a:tblGrid>
              <a:tr h="535035">
                <a:tc>
                  <a:txBody>
                    <a:bodyPr/>
                    <a:lstStyle/>
                    <a:p>
                      <a:r>
                        <a:rPr lang="en-AU" sz="2400" b="1" dirty="0" err="1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Behavourist</a:t>
                      </a:r>
                      <a:r>
                        <a:rPr lang="en-AU" sz="2400" b="1" baseline="0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 “Physical Education Method”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Constructivist – social and cognitive constructivism</a:t>
                      </a:r>
                      <a:endParaRPr lang="en-AU" sz="24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93207"/>
                  </a:ext>
                </a:extLst>
              </a:tr>
              <a:tr h="535035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Games and Sport as techniques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Sport as Principles of Play/Game Concepts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315832"/>
                  </a:ext>
                </a:extLst>
              </a:tr>
              <a:tr h="535035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Technique replication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Flexible, adaptive but biomechanically sound</a:t>
                      </a:r>
                      <a:r>
                        <a:rPr lang="en-AU" sz="2400" b="1" baseline="0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 movement models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69968"/>
                  </a:ext>
                </a:extLst>
              </a:tr>
              <a:tr h="535035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Technical before tactical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Technical and tactical components</a:t>
                      </a:r>
                      <a:r>
                        <a:rPr lang="en-AU" sz="2400" b="1" baseline="0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 are </a:t>
                      </a:r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complimentary</a:t>
                      </a:r>
                      <a:r>
                        <a:rPr lang="en-AU" sz="2400" b="1" baseline="0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 pairs</a:t>
                      </a:r>
                      <a:endParaRPr lang="en-AU" sz="2400" b="1" dirty="0" smtClean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  <a:p>
                      <a:endParaRPr lang="en-A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944868"/>
                  </a:ext>
                </a:extLst>
              </a:tr>
              <a:tr h="535035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Game last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Game first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870852"/>
                  </a:ext>
                </a:extLst>
              </a:tr>
              <a:tr h="535035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Many different experiences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Coherent</a:t>
                      </a:r>
                      <a:r>
                        <a:rPr lang="en-AU" sz="2400" b="1" baseline="0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 progressive complexity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630602"/>
                  </a:ext>
                </a:extLst>
              </a:tr>
              <a:tr h="535035"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Teacher content decisions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400" b="1" dirty="0" smtClean="0">
                          <a:solidFill>
                            <a:schemeClr val="bg1"/>
                          </a:solidFill>
                          <a:latin typeface="Palatino Linotype" panose="02040502050505030304" pitchFamily="18" charset="0"/>
                        </a:rPr>
                        <a:t>Content decisions based on student interest, readiness and community availability – Strengths Based Perspective</a:t>
                      </a:r>
                      <a:endParaRPr lang="en-AU" sz="2400" b="1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96285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7220" y="0"/>
            <a:ext cx="112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In Summary…</a:t>
            </a:r>
            <a:endParaRPr lang="en-AU" sz="5400" b="1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686" y="5585923"/>
            <a:ext cx="943873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Game Sense Approach as Explicit Teaching And Deliberate Practice</a:t>
            </a:r>
            <a:r>
              <a:rPr lang="en-AU" dirty="0"/>
              <a:t/>
            </a:r>
            <a:br>
              <a:rPr lang="en-A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Shane pill, Flinders University, Adelaide, Australia</a:t>
            </a:r>
            <a:endParaRPr lang="en-US" b="1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767"/>
          <a:stretch>
            <a:fillRect/>
          </a:stretch>
        </p:blipFill>
        <p:spPr/>
      </p:pic>
      <p:pic>
        <p:nvPicPr>
          <p:cNvPr id="21" name="Picture Placeholder 20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2" b="17562"/>
          <a:stretch>
            <a:fillRect/>
          </a:stretch>
        </p:blipFill>
        <p:spPr/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4023359" cy="474573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idx="10"/>
          </p:nvPr>
        </p:nvSpPr>
        <p:spPr/>
      </p:sp>
    </p:spTree>
    <p:extLst>
      <p:ext uri="{BB962C8B-B14F-4D97-AF65-F5344CB8AC3E}">
        <p14:creationId xmlns:p14="http://schemas.microsoft.com/office/powerpoint/2010/main" val="5835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l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8630" y="137160"/>
            <a:ext cx="1032129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 smtClean="0">
                <a:solidFill>
                  <a:srgbClr val="002060"/>
                </a:solidFill>
              </a:rPr>
              <a:t>This Presentation</a:t>
            </a:r>
          </a:p>
          <a:p>
            <a:pPr marL="285750" indent="-285750">
              <a:buFontTx/>
              <a:buChar char="-"/>
            </a:pPr>
            <a:endParaRPr lang="en-AU" b="1" dirty="0"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endParaRPr lang="en-AU" b="1" dirty="0" smtClean="0"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Conceptualising </a:t>
            </a:r>
            <a:r>
              <a:rPr lang="en-AU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play with </a:t>
            </a:r>
            <a:r>
              <a:rPr lang="en-A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purpose</a:t>
            </a:r>
            <a:endParaRPr lang="en-AU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endParaRPr lang="en-AU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The Game Sense approach for tactical and technical skill learning</a:t>
            </a:r>
          </a:p>
          <a:p>
            <a:pPr marL="285750" indent="-285750">
              <a:buFontTx/>
              <a:buChar char="-"/>
            </a:pPr>
            <a:endParaRPr lang="en-AU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Teaching sport with “the brain in </a:t>
            </a:r>
            <a:r>
              <a:rPr lang="en-A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mind</a:t>
            </a:r>
            <a:endParaRPr lang="en-AU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Explicit teaching</a:t>
            </a:r>
          </a:p>
          <a:p>
            <a:pPr marL="285750" indent="-285750">
              <a:buFontTx/>
              <a:buChar char="-"/>
            </a:pPr>
            <a:endParaRPr lang="en-AU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2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Implications for PE teaching and sport </a:t>
            </a:r>
            <a:r>
              <a:rPr lang="en-AU" sz="2800" b="1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coachin</a:t>
            </a:r>
            <a:endParaRPr lang="en-AU" sz="2800" b="1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endParaRPr lang="en-AU" sz="2800" b="1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AU" sz="2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Practical: Touch Football</a:t>
            </a:r>
            <a:endParaRPr lang="en-AU" sz="2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6891" y="112461"/>
            <a:ext cx="8755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Idea 1. </a:t>
            </a:r>
            <a:r>
              <a:rPr lang="en-AU" sz="66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Play with Purpose</a:t>
            </a:r>
            <a:endParaRPr lang="en-AU" sz="66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0230" y="936010"/>
            <a:ext cx="384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200" b="1" dirty="0" smtClean="0">
              <a:solidFill>
                <a:schemeClr val="accent4"/>
              </a:solidFill>
              <a:latin typeface="Palatino Linotype" panose="02040502050505030304" pitchFamily="18" charset="0"/>
            </a:endParaRPr>
          </a:p>
          <a:p>
            <a:endParaRPr lang="en-AU" sz="3200" b="1" dirty="0" smtClean="0">
              <a:solidFill>
                <a:schemeClr val="accent4"/>
              </a:solidFill>
              <a:latin typeface="Palatino Linotype" panose="020405020505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To take part in…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To Perform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To Compete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To Participate</a:t>
            </a:r>
            <a:endParaRPr lang="en-AU" sz="3200" b="1" dirty="0">
              <a:solidFill>
                <a:srgbClr val="7030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914" y="1107669"/>
            <a:ext cx="549035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200" dirty="0" smtClean="0">
              <a:latin typeface="Palatino Linotype" panose="020405020505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b="1" dirty="0" smtClean="0">
              <a:latin typeface="Palatino Linotype" panose="020405020505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The </a:t>
            </a:r>
            <a:r>
              <a:rPr lang="en-AU" sz="32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reason for which something is done or created </a:t>
            </a:r>
            <a:endParaRPr lang="en-AU" sz="3200" b="1" dirty="0" smtClean="0">
              <a:solidFill>
                <a:srgbClr val="7030A0"/>
              </a:solidFill>
              <a:latin typeface="Palatino Linotype" panose="020405020505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What one intends to do or achieve</a:t>
            </a:r>
            <a:r>
              <a:rPr lang="en-AU" sz="3200" b="1" dirty="0">
                <a:latin typeface="Palatino Linotype" panose="02040502050505030304" pitchFamily="18" charset="0"/>
              </a:rPr>
              <a:t/>
            </a:r>
            <a:br>
              <a:rPr lang="en-AU" sz="3200" b="1" dirty="0">
                <a:latin typeface="Palatino Linotype" panose="02040502050505030304" pitchFamily="18" charset="0"/>
              </a:rPr>
            </a:br>
            <a:endParaRPr lang="en-AU" sz="3200" b="1" dirty="0" smtClean="0">
              <a:latin typeface="Palatino Linotype" panose="020405020505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200" b="1" dirty="0">
              <a:latin typeface="Palatino Linotype" panose="02040502050505030304" pitchFamily="18" charset="0"/>
            </a:endParaRPr>
          </a:p>
          <a:p>
            <a:r>
              <a:rPr lang="en-AU" sz="4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Deliberate Design</a:t>
            </a:r>
          </a:p>
          <a:p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546231" y="1107669"/>
            <a:ext cx="6266" cy="9363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520940" y="1146187"/>
            <a:ext cx="11430" cy="10694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852" y="1244668"/>
            <a:ext cx="111017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7030A0"/>
                </a:solidFill>
                <a:latin typeface="Palatino Linotype" panose="02040502050505030304" pitchFamily="18" charset="0"/>
              </a:rPr>
              <a:t>Idea 2.</a:t>
            </a:r>
          </a:p>
          <a:p>
            <a:endParaRPr lang="en-AU" sz="2800" b="1" dirty="0" smtClean="0">
              <a:solidFill>
                <a:srgbClr val="7030A0"/>
              </a:solidFill>
              <a:latin typeface="Palatino Linotype" panose="02040502050505030304" pitchFamily="18" charset="0"/>
            </a:endParaRPr>
          </a:p>
          <a:p>
            <a:r>
              <a:rPr lang="en-AU" sz="48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Physical education and sport are spaces where cognitive behaviour is observed by the physical performance </a:t>
            </a:r>
            <a:endParaRPr lang="en-AU" sz="48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7030A0"/>
                </a:solidFill>
              </a:rPr>
              <a:t>Idea </a:t>
            </a:r>
            <a:r>
              <a:rPr lang="en-AU" sz="2800" b="1" dirty="0" smtClean="0">
                <a:solidFill>
                  <a:srgbClr val="7030A0"/>
                </a:solidFill>
              </a:rPr>
              <a:t>3</a:t>
            </a:r>
            <a:r>
              <a:rPr lang="en-AU" sz="3600" b="1" dirty="0" smtClean="0">
                <a:solidFill>
                  <a:srgbClr val="7030A0"/>
                </a:solidFill>
              </a:rPr>
              <a:t>.</a:t>
            </a:r>
            <a:endParaRPr lang="en-AU" sz="3600" b="1" dirty="0">
              <a:solidFill>
                <a:srgbClr val="7030A0"/>
              </a:solidFill>
            </a:endParaRPr>
          </a:p>
          <a:p>
            <a:r>
              <a:rPr lang="en-AU" sz="3600" b="1" dirty="0">
                <a:solidFill>
                  <a:schemeClr val="bg1"/>
                </a:solidFill>
              </a:rPr>
              <a:t>Young people want to:</a:t>
            </a:r>
          </a:p>
          <a:p>
            <a:pPr marL="285750" indent="-285750">
              <a:buFontTx/>
              <a:buChar char="-"/>
            </a:pPr>
            <a:r>
              <a:rPr lang="en-AU" sz="3600" b="1" dirty="0">
                <a:solidFill>
                  <a:schemeClr val="bg1"/>
                </a:solidFill>
              </a:rPr>
              <a:t>Have fun</a:t>
            </a:r>
          </a:p>
          <a:p>
            <a:pPr marL="285750" indent="-285750">
              <a:buFontTx/>
              <a:buChar char="-"/>
            </a:pPr>
            <a:r>
              <a:rPr lang="en-AU" sz="3600" b="1" dirty="0">
                <a:solidFill>
                  <a:schemeClr val="bg1"/>
                </a:solidFill>
              </a:rPr>
              <a:t>Touch the ball</a:t>
            </a:r>
          </a:p>
          <a:p>
            <a:pPr marL="285750" indent="-285750">
              <a:buFontTx/>
              <a:buChar char="-"/>
            </a:pPr>
            <a:r>
              <a:rPr lang="en-AU" sz="3600" b="1" dirty="0">
                <a:solidFill>
                  <a:schemeClr val="bg1"/>
                </a:solidFill>
              </a:rPr>
              <a:t>Score goals</a:t>
            </a:r>
          </a:p>
          <a:p>
            <a:r>
              <a:rPr lang="en-AU" sz="3600" b="1" dirty="0" smtClean="0">
                <a:solidFill>
                  <a:schemeClr val="bg1"/>
                </a:solidFill>
              </a:rPr>
              <a:t>*</a:t>
            </a:r>
            <a:r>
              <a:rPr lang="en-AU" sz="3600" b="1" dirty="0">
                <a:solidFill>
                  <a:schemeClr val="bg1"/>
                </a:solidFill>
              </a:rPr>
              <a:t>Playing games for training works with young peoples motivation to play</a:t>
            </a:r>
          </a:p>
          <a:p>
            <a:endParaRPr lang="en-AU" sz="3600" b="1" dirty="0">
              <a:solidFill>
                <a:schemeClr val="bg1"/>
              </a:solidFill>
            </a:endParaRPr>
          </a:p>
          <a:p>
            <a:r>
              <a:rPr lang="en-AU" sz="3600" b="1" dirty="0">
                <a:solidFill>
                  <a:srgbClr val="002060"/>
                </a:solidFill>
              </a:rPr>
              <a:t>Youth and adults we say</a:t>
            </a:r>
          </a:p>
          <a:p>
            <a:r>
              <a:rPr lang="en-AU" sz="3600" b="1" dirty="0">
                <a:solidFill>
                  <a:srgbClr val="002060"/>
                </a:solidFill>
              </a:rPr>
              <a:t>“Practice how you want to play”</a:t>
            </a:r>
          </a:p>
          <a:p>
            <a:r>
              <a:rPr lang="en-AU" sz="3600" b="1" dirty="0">
                <a:solidFill>
                  <a:srgbClr val="002060"/>
                </a:solidFill>
              </a:rPr>
              <a:t>So</a:t>
            </a:r>
          </a:p>
          <a:p>
            <a:r>
              <a:rPr lang="en-AU" sz="3600" b="1" dirty="0">
                <a:solidFill>
                  <a:srgbClr val="002060"/>
                </a:solidFill>
              </a:rPr>
              <a:t>*Play for practice</a:t>
            </a:r>
          </a:p>
          <a:p>
            <a:endParaRPr lang="en-AU" sz="36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Game Sense Approach</a:t>
            </a:r>
            <a:r>
              <a:rPr lang="en-AU" sz="1200" b="1" dirty="0" smtClean="0">
                <a:solidFill>
                  <a:srgbClr val="002060"/>
                </a:solidFill>
              </a:rPr>
              <a:t>(Australian Sports Commission, 1996)</a:t>
            </a:r>
            <a:endParaRPr lang="en-AU" sz="1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291" y="1267764"/>
            <a:ext cx="11594123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Game Based – </a:t>
            </a:r>
            <a:r>
              <a:rPr lang="en-AU" sz="3600" b="1" u="sng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NOT</a:t>
            </a:r>
            <a:r>
              <a:rPr lang="en-AU" sz="36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game only</a:t>
            </a:r>
          </a:p>
          <a:p>
            <a:r>
              <a:rPr lang="en-US" sz="2400" b="1" dirty="0">
                <a:solidFill>
                  <a:srgbClr val="7030A0"/>
                </a:solidFill>
                <a:latin typeface="Tw Cen MT Condensed" panose="020B0606020104020203" pitchFamily="34" charset="0"/>
              </a:rPr>
              <a:t>The “realistic context” of a game or a game-form “becomes the focus and starting point of </a:t>
            </a:r>
            <a:r>
              <a:rPr lang="en-US" sz="2400" b="1">
                <a:solidFill>
                  <a:srgbClr val="7030A0"/>
                </a:solidFill>
                <a:latin typeface="Tw Cen MT Condensed" panose="020B0606020104020203" pitchFamily="34" charset="0"/>
              </a:rPr>
              <a:t>practical </a:t>
            </a:r>
            <a:r>
              <a:rPr lang="en-US" sz="2400" b="1" smtClean="0">
                <a:solidFill>
                  <a:srgbClr val="7030A0"/>
                </a:solidFill>
                <a:latin typeface="Tw Cen MT Condensed" panose="020B0606020104020203" pitchFamily="34" charset="0"/>
              </a:rPr>
              <a:t>sessions” </a:t>
            </a:r>
            <a:r>
              <a:rPr lang="en-US" sz="1400" b="1" dirty="0">
                <a:solidFill>
                  <a:srgbClr val="7030A0"/>
                </a:solidFill>
                <a:latin typeface="Tw Cen MT Condensed" panose="020B0606020104020203" pitchFamily="34" charset="0"/>
              </a:rPr>
              <a:t>(Australian Sports Commission, 1996, p. 1</a:t>
            </a:r>
            <a:r>
              <a:rPr lang="en-US" sz="1400" b="1" dirty="0" smtClean="0">
                <a:solidFill>
                  <a:srgbClr val="7030A0"/>
                </a:solidFill>
                <a:latin typeface="Tw Cen MT Condensed" panose="020B0606020104020203" pitchFamily="34" charset="0"/>
              </a:rPr>
              <a:t>) </a:t>
            </a:r>
            <a:endParaRPr lang="en-US" sz="1400" b="1" dirty="0">
              <a:solidFill>
                <a:srgbClr val="7030A0"/>
              </a:solidFill>
              <a:latin typeface="Tw Cen MT Condensed" panose="020B0606020104020203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r>
              <a:rPr lang="en-US" sz="2800" b="1" dirty="0">
                <a:solidFill>
                  <a:schemeClr val="bg1"/>
                </a:solidFill>
              </a:rPr>
              <a:t>Game Sense approach is therefore described as a “game-based” model </a:t>
            </a:r>
            <a:endParaRPr lang="en-AU" sz="2800" b="1" dirty="0">
              <a:solidFill>
                <a:schemeClr val="bg1"/>
              </a:solidFill>
            </a:endParaRPr>
          </a:p>
          <a:p>
            <a:endParaRPr lang="en-AU" sz="3600" b="1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r>
              <a:rPr lang="en-AU" sz="36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Scaffolding and Shaping Learning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b="1" dirty="0" smtClean="0">
                <a:solidFill>
                  <a:srgbClr val="002060"/>
                </a:solidFill>
                <a:latin typeface="Tw Cen MT Condensed" panose="020B0606020104020203" pitchFamily="34" charset="0"/>
              </a:rPr>
              <a:t>Focus play by game design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b="1" dirty="0" smtClean="0">
                <a:solidFill>
                  <a:srgbClr val="002060"/>
                </a:solidFill>
                <a:latin typeface="Tw Cen MT Condensed" panose="020B0606020104020203" pitchFamily="34" charset="0"/>
              </a:rPr>
              <a:t>Shape play (player thinking) by questions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b="1" dirty="0" smtClean="0">
                <a:solidFill>
                  <a:srgbClr val="002060"/>
                </a:solidFill>
                <a:latin typeface="Tw Cen MT Condensed" panose="020B0606020104020203" pitchFamily="34" charset="0"/>
              </a:rPr>
              <a:t>Develop thinking players (action-perception) by representative task design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10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4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98" y="100582"/>
            <a:ext cx="11088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200" b="1" dirty="0">
              <a:solidFill>
                <a:schemeClr val="bg1"/>
              </a:solidFill>
            </a:endParaRPr>
          </a:p>
          <a:p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2800" b="1" dirty="0">
                <a:solidFill>
                  <a:srgbClr val="7030A0"/>
                </a:solidFill>
              </a:rPr>
              <a:t>Idea </a:t>
            </a:r>
            <a:r>
              <a:rPr lang="en-AU" sz="2800" b="1" dirty="0" smtClean="0">
                <a:solidFill>
                  <a:srgbClr val="7030A0"/>
                </a:solidFill>
              </a:rPr>
              <a:t>4.</a:t>
            </a:r>
            <a:endParaRPr lang="en-AU" sz="2800" b="1" dirty="0">
              <a:solidFill>
                <a:srgbClr val="7030A0"/>
              </a:solidFill>
            </a:endParaRPr>
          </a:p>
          <a:p>
            <a:pPr lvl="0"/>
            <a:endParaRPr lang="en-AU" sz="4400" u="sng" dirty="0">
              <a:solidFill>
                <a:prstClr val="white"/>
              </a:solidFill>
            </a:endParaRPr>
          </a:p>
          <a:p>
            <a:pPr lvl="0"/>
            <a:r>
              <a:rPr lang="en-AU" sz="4400" b="1" dirty="0" smtClean="0">
                <a:solidFill>
                  <a:schemeClr val="bg1"/>
                </a:solidFill>
              </a:rPr>
              <a:t>Developing thinking players</a:t>
            </a:r>
            <a:endParaRPr lang="en-AU" sz="4400" b="1" dirty="0">
              <a:solidFill>
                <a:schemeClr val="bg1"/>
              </a:solidFill>
            </a:endParaRPr>
          </a:p>
          <a:p>
            <a:pPr lvl="0"/>
            <a:endParaRPr lang="en-AU" sz="4400" dirty="0">
              <a:solidFill>
                <a:schemeClr val="bg1"/>
              </a:solidFill>
            </a:endParaRPr>
          </a:p>
          <a:p>
            <a:pPr lvl="0"/>
            <a:r>
              <a:rPr lang="en-AU" sz="44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*</a:t>
            </a:r>
            <a:r>
              <a:rPr lang="en-AU" sz="44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Representative practice contexts to develop action specific perception ability and information-action coupling for decision-making acuity and </a:t>
            </a:r>
            <a:r>
              <a:rPr lang="en-AU" sz="4400" b="1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efficacy</a:t>
            </a:r>
            <a:endParaRPr lang="en-AU" sz="44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2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FA54B4D09F6C40943DD551357B5C85" ma:contentTypeVersion="0" ma:contentTypeDescription="Een nieuw document maken." ma:contentTypeScope="" ma:versionID="2ac9bae289341cf1deb5b38cb8d768ef">
  <xsd:schema xmlns:xsd="http://www.w3.org/2001/XMLSchema" xmlns:xs="http://www.w3.org/2001/XMLSchema" xmlns:p="http://schemas.microsoft.com/office/2006/metadata/properties" xmlns:ns2="646f1fe2-8763-44d8-849d-512ec37a225f" targetNamespace="http://schemas.microsoft.com/office/2006/metadata/properties" ma:root="true" ma:fieldsID="642a49f6efb52d1a3ed47e930b4de612" ns2:_="">
    <xsd:import namespace="646f1fe2-8763-44d8-849d-512ec37a225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f1fe2-8763-44d8-849d-512ec37a225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ECD84837F7FC4E9E87A95C2D436C09" ma:contentTypeVersion="15" ma:contentTypeDescription="Een nieuw document maken." ma:contentTypeScope="" ma:versionID="9911008db19b098caaaa247523fcfd13">
  <xsd:schema xmlns:xsd="http://www.w3.org/2001/XMLSchema" xmlns:xs="http://www.w3.org/2001/XMLSchema" xmlns:p="http://schemas.microsoft.com/office/2006/metadata/properties" xmlns:ns2="aa0c45df-f0ab-49cf-a7e8-a17f24fdb833" xmlns:ns3="4ab0db0f-a7f5-417d-9da3-40d0fac5bf15" targetNamespace="http://schemas.microsoft.com/office/2006/metadata/properties" ma:root="true" ma:fieldsID="74aba87f820ce3951c2ccbb64868c263" ns2:_="" ns3:_="">
    <xsd:import namespace="aa0c45df-f0ab-49cf-a7e8-a17f24fdb833"/>
    <xsd:import namespace="4ab0db0f-a7f5-417d-9da3-40d0fac5b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45df-f0ab-49cf-a7e8-a17f24fdb8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1cf77c6f-7d90-4f59-9429-7beb73260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0db0f-a7f5-417d-9da3-40d0fac5bf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b2b14f7-bd61-45a0-b779-cc13d0dbe21c}" ma:internalName="TaxCatchAll" ma:showField="CatchAllData" ma:web="4ab0db0f-a7f5-417d-9da3-40d0fac5bf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45df-f0ab-49cf-a7e8-a17f24fdb833">
      <Terms xmlns="http://schemas.microsoft.com/office/infopath/2007/PartnerControls"/>
    </lcf76f155ced4ddcb4097134ff3c332f>
    <TaxCatchAll xmlns="4ab0db0f-a7f5-417d-9da3-40d0fac5bf15" xsi:nil="true"/>
  </documentManagement>
</p:properties>
</file>

<file path=customXml/itemProps1.xml><?xml version="1.0" encoding="utf-8"?>
<ds:datastoreItem xmlns:ds="http://schemas.openxmlformats.org/officeDocument/2006/customXml" ds:itemID="{226171B7-E82E-4935-AC29-F3600E6CCDD5}"/>
</file>

<file path=customXml/itemProps2.xml><?xml version="1.0" encoding="utf-8"?>
<ds:datastoreItem xmlns:ds="http://schemas.openxmlformats.org/officeDocument/2006/customXml" ds:itemID="{041FBE94-F4F6-4E1F-916C-BEF522CB945D}"/>
</file>

<file path=customXml/itemProps3.xml><?xml version="1.0" encoding="utf-8"?>
<ds:datastoreItem xmlns:ds="http://schemas.openxmlformats.org/officeDocument/2006/customXml" ds:itemID="{8A8D306F-961C-4582-9272-181FE76FE8C2}"/>
</file>

<file path=customXml/itemProps4.xml><?xml version="1.0" encoding="utf-8"?>
<ds:datastoreItem xmlns:ds="http://schemas.openxmlformats.org/officeDocument/2006/customXml" ds:itemID="{25E8B262-50C2-4235-B7A0-64218FBBA6C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</TotalTime>
  <Words>649</Words>
  <Application>Microsoft Office PowerPoint</Application>
  <PresentationFormat>Widescreen</PresentationFormat>
  <Paragraphs>174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Franklin Gothic Medium Cond</vt:lpstr>
      <vt:lpstr>Palatino Linotype</vt:lpstr>
      <vt:lpstr>Tw Cen MT Condensed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Shape the Environment</vt:lpstr>
      <vt:lpstr>Focus the Players: Task Constraints</vt:lpstr>
      <vt:lpstr>PowerPoint Presentation</vt:lpstr>
      <vt:lpstr>PowerPoint Presentation</vt:lpstr>
      <vt:lpstr>PowerPoint Presentation</vt:lpstr>
      <vt:lpstr>The Game Sense Approach as Explicit Teaching And Deliberate Practice </vt:lpstr>
    </vt:vector>
  </TitlesOfParts>
  <Company>Flinders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Obi-Wan Kenobi</dc:creator>
  <cp:lastModifiedBy>Obi-Wan Kenobi</cp:lastModifiedBy>
  <cp:revision>56</cp:revision>
  <cp:lastPrinted>2017-05-14T23:44:20Z</cp:lastPrinted>
  <dcterms:created xsi:type="dcterms:W3CDTF">2017-03-15T01:33:09Z</dcterms:created>
  <dcterms:modified xsi:type="dcterms:W3CDTF">2017-05-18T07:00:33Z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0x01010033ECD84837F7FC4E9E87A95C2D436C09</vt:lpwstr>
  </property>
  <property fmtid="{D5CDD505-2E9C-101B-9397-08002B2CF9AE}" pid="3" name="_dlc_DocIdItemGuid">
    <vt:lpwstr>475be992-39e8-4686-bebe-e949c70684af</vt:lpwstr>
  </property>
</Properties>
</file>